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customXml/itemProps1.xml" ContentType="application/vnd.openxmlformats-officedocument.customXmlProperties+xml"/>
  <Default Extension="rels" ContentType="application/vnd.openxmlformats-package.relationship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png" ContentType="image/png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customXml/itemProps2.xml" ContentType="application/vnd.openxmlformats-officedocument.customXmlPropertie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Default Extension="jpeg" ContentType="image/jpeg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4" r:id="rId4"/>
    <p:sldId id="271" r:id="rId5"/>
    <p:sldId id="267" r:id="rId6"/>
    <p:sldId id="269" r:id="rId7"/>
    <p:sldId id="292" r:id="rId8"/>
    <p:sldId id="294" r:id="rId9"/>
    <p:sldId id="296" r:id="rId10"/>
    <p:sldId id="297" r:id="rId11"/>
    <p:sldId id="299" r:id="rId12"/>
    <p:sldId id="300" r:id="rId13"/>
    <p:sldId id="301" r:id="rId14"/>
    <p:sldId id="307" r:id="rId15"/>
    <p:sldId id="308" r:id="rId16"/>
    <p:sldId id="303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62" d="100"/>
          <a:sy n="62" d="100"/>
        </p:scale>
        <p:origin x="34" y="4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ustomXml" Target="../customXml/item2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8992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437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6433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64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26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806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798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130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24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7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8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01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58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85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08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108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52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451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291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887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25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E75EB-DDFA-4472-8702-25328B50385B}" type="datetimeFigureOut">
              <a:rPr lang="nl-NL" smtClean="0"/>
              <a:pPr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2355A-7BD4-4A09-898D-9F2381F788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623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A12E9-CAE0-4CC2-A87E-3D7EA849B86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95EAC-9380-4289-BB2D-BC1230D67B24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1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datasets/Iris" TargetMode="External"/><Relationship Id="rId2" Type="http://schemas.openxmlformats.org/officeDocument/2006/relationships/hyperlink" Target="http://en.wikipedia.org/wiki/Iris_flower_data_se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mirlab.org/jang/books/dcpr/dataSetIris.asp?title=2-2+Iris+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s.google.com.tw/images?hl=zh-TW&amp;rlz=1T4GGIE_enTW295TW308&amp;um=1&amp;sa=3&amp;q=iris+flower&amp;btnG=%E6%90%9C%E5%B0%8B+Google+%E5%9C%96%E7%89%8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961019" y="135774"/>
            <a:ext cx="6320591" cy="1083426"/>
          </a:xfrm>
        </p:spPr>
        <p:txBody>
          <a:bodyPr/>
          <a:lstStyle/>
          <a:p>
            <a:r>
              <a:rPr lang="nl-NL" dirty="0"/>
              <a:t>I</a:t>
            </a:r>
            <a:r>
              <a:rPr lang="nl-NL" dirty="0" smtClean="0"/>
              <a:t>risdataset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235116" y="1644316"/>
            <a:ext cx="7772399" cy="3261316"/>
          </a:xfrm>
        </p:spPr>
        <p:txBody>
          <a:bodyPr>
            <a:normAutofit/>
          </a:bodyPr>
          <a:lstStyle/>
          <a:p>
            <a:pPr algn="l"/>
            <a:r>
              <a:rPr lang="nl-NL" dirty="0" smtClean="0"/>
              <a:t>Zit ook bij de datasets in R. </a:t>
            </a:r>
          </a:p>
          <a:p>
            <a:pPr algn="l"/>
            <a:r>
              <a:rPr lang="nl-NL" dirty="0" smtClean="0"/>
              <a:t>Zelf invoeren</a:t>
            </a:r>
            <a:r>
              <a:rPr lang="nl-NL" dirty="0"/>
              <a:t> </a:t>
            </a:r>
            <a:r>
              <a:rPr lang="nl-NL" dirty="0" smtClean="0"/>
              <a:t>  </a:t>
            </a:r>
            <a:r>
              <a:rPr lang="nl-NL" dirty="0" smtClean="0">
                <a:solidFill>
                  <a:schemeClr val="accent1">
                    <a:lumMod val="75000"/>
                  </a:schemeClr>
                </a:solidFill>
              </a:rPr>
              <a:t>irisansi.txt </a:t>
            </a:r>
            <a:r>
              <a:rPr lang="nl-NL" dirty="0" smtClean="0"/>
              <a:t>op </a:t>
            </a:r>
            <a:r>
              <a:rPr lang="nl-NL" dirty="0" err="1" smtClean="0"/>
              <a:t>Scholar</a:t>
            </a:r>
            <a:endParaRPr lang="nl-NL" dirty="0" smtClean="0"/>
          </a:p>
          <a:p>
            <a:pPr algn="l"/>
            <a:endParaRPr lang="nl-NL" dirty="0" smtClean="0"/>
          </a:p>
          <a:p>
            <a:r>
              <a:rPr lang="nl-NL" dirty="0" smtClean="0"/>
              <a:t>Zie ook: </a:t>
            </a:r>
          </a:p>
          <a:p>
            <a:r>
              <a:rPr lang="nl-NL" u="sng" dirty="0">
                <a:hlinkClick r:id="rId2"/>
              </a:rPr>
              <a:t>http://</a:t>
            </a:r>
            <a:r>
              <a:rPr lang="nl-NL" dirty="0" smtClean="0">
                <a:hlinkClick r:id="rId2"/>
              </a:rPr>
              <a:t>en.wikipedia.org/wiki/Iris_flower_data_set</a:t>
            </a:r>
            <a:r>
              <a:rPr lang="nl-NL" dirty="0" smtClean="0"/>
              <a:t>     en</a:t>
            </a:r>
          </a:p>
          <a:p>
            <a:r>
              <a:rPr lang="nl-NL" dirty="0">
                <a:solidFill>
                  <a:srgbClr val="D6D6D6"/>
                </a:solidFill>
                <a:latin typeface="arial" panose="020B0604020202020204" pitchFamily="34" charset="0"/>
                <a:hlinkClick r:id="rId3"/>
              </a:rPr>
              <a:t>UCI Machine Learning </a:t>
            </a:r>
            <a:r>
              <a:rPr lang="nl-NL" dirty="0" err="1">
                <a:solidFill>
                  <a:srgbClr val="D6D6D6"/>
                </a:solidFill>
                <a:latin typeface="arial" panose="020B0604020202020204" pitchFamily="34" charset="0"/>
                <a:hlinkClick r:id="rId3"/>
              </a:rPr>
              <a:t>Repository</a:t>
            </a:r>
            <a:r>
              <a:rPr lang="nl-NL" dirty="0">
                <a:solidFill>
                  <a:srgbClr val="D6D6D6"/>
                </a:solidFill>
                <a:latin typeface="arial" panose="020B0604020202020204" pitchFamily="34" charset="0"/>
                <a:hlinkClick r:id="rId3"/>
              </a:rPr>
              <a:t>: Iris Data </a:t>
            </a:r>
            <a:r>
              <a:rPr lang="nl-NL" u="sng" dirty="0">
                <a:solidFill>
                  <a:srgbClr val="0070C0"/>
                </a:solidFill>
                <a:latin typeface="arial" panose="020B0604020202020204" pitchFamily="34" charset="0"/>
              </a:rPr>
              <a:t>Set</a:t>
            </a:r>
            <a:r>
              <a:rPr lang="nl-NL" dirty="0">
                <a:solidFill>
                  <a:srgbClr val="888888"/>
                </a:solidFill>
                <a:latin typeface="arial" panose="020B0604020202020204" pitchFamily="34" charset="0"/>
              </a:rPr>
              <a:t> </a:t>
            </a:r>
            <a:endParaRPr lang="nl-NL" dirty="0" smtClean="0">
              <a:solidFill>
                <a:srgbClr val="888888"/>
              </a:solidFill>
              <a:latin typeface="arial" panose="020B0604020202020204" pitchFamily="34" charset="0"/>
            </a:endParaRPr>
          </a:p>
          <a:p>
            <a:r>
              <a:rPr lang="nl-NL" sz="2000" dirty="0" err="1" smtClean="0">
                <a:latin typeface="arial" panose="020B0604020202020204" pitchFamily="34" charset="0"/>
              </a:rPr>
              <a:t>Famous</a:t>
            </a:r>
            <a:r>
              <a:rPr lang="nl-NL" sz="2000" dirty="0" smtClean="0">
                <a:latin typeface="arial" panose="020B0604020202020204" pitchFamily="34" charset="0"/>
              </a:rPr>
              <a:t> </a:t>
            </a:r>
            <a:r>
              <a:rPr lang="nl-NL" sz="2000" dirty="0">
                <a:latin typeface="arial" panose="020B0604020202020204" pitchFamily="34" charset="0"/>
              </a:rPr>
              <a:t>database </a:t>
            </a:r>
            <a:r>
              <a:rPr lang="nl-NL" sz="2000" dirty="0" err="1">
                <a:latin typeface="arial" panose="020B0604020202020204" pitchFamily="34" charset="0"/>
              </a:rPr>
              <a:t>from</a:t>
            </a:r>
            <a:r>
              <a:rPr lang="nl-NL" sz="2000" dirty="0">
                <a:latin typeface="arial" panose="020B0604020202020204" pitchFamily="34" charset="0"/>
              </a:rPr>
              <a:t> Fisher, 1936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481" y="739190"/>
            <a:ext cx="3528961" cy="498946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399" y="5928338"/>
            <a:ext cx="6096528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842" y="177214"/>
            <a:ext cx="6400800" cy="6391275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440646" y="177214"/>
            <a:ext cx="6516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srgbClr val="FF0000"/>
                </a:solidFill>
              </a:rPr>
              <a:t>points(</a:t>
            </a:r>
            <a:r>
              <a:rPr lang="nl-NL" sz="2400" dirty="0" err="1">
                <a:solidFill>
                  <a:srgbClr val="FF0000"/>
                </a:solidFill>
              </a:rPr>
              <a:t>virginica$petall,virginica$petalw,col</a:t>
            </a:r>
            <a:r>
              <a:rPr lang="nl-NL" sz="2400" dirty="0">
                <a:solidFill>
                  <a:srgbClr val="FF0000"/>
                </a:solidFill>
              </a:rPr>
              <a:t>="blue")</a:t>
            </a:r>
          </a:p>
        </p:txBody>
      </p:sp>
      <p:sp>
        <p:nvSpPr>
          <p:cNvPr id="4" name="Rechthoek 3"/>
          <p:cNvSpPr/>
          <p:nvPr/>
        </p:nvSpPr>
        <p:spPr>
          <a:xfrm flipH="1">
            <a:off x="525636" y="1403229"/>
            <a:ext cx="4423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>
                <a:solidFill>
                  <a:srgbClr val="FF0000"/>
                </a:solidFill>
              </a:rPr>
              <a:t>legend("</a:t>
            </a:r>
            <a:r>
              <a:rPr lang="nl-NL" sz="2400" dirty="0" err="1">
                <a:solidFill>
                  <a:srgbClr val="FF0000"/>
                </a:solidFill>
              </a:rPr>
              <a:t>topleft</a:t>
            </a:r>
            <a:r>
              <a:rPr lang="nl-NL" sz="2400" dirty="0">
                <a:solidFill>
                  <a:srgbClr val="FF0000"/>
                </a:solidFill>
              </a:rPr>
              <a:t>",legend= c("</a:t>
            </a:r>
            <a:r>
              <a:rPr lang="nl-NL" sz="2400" dirty="0" err="1">
                <a:solidFill>
                  <a:srgbClr val="FF0000"/>
                </a:solidFill>
              </a:rPr>
              <a:t>setosa</a:t>
            </a:r>
            <a:r>
              <a:rPr lang="nl-NL" sz="2400" dirty="0">
                <a:solidFill>
                  <a:srgbClr val="FF0000"/>
                </a:solidFill>
              </a:rPr>
              <a:t>","versicolor","</a:t>
            </a:r>
            <a:r>
              <a:rPr lang="nl-NL" sz="2400" dirty="0" err="1">
                <a:solidFill>
                  <a:srgbClr val="FF0000"/>
                </a:solidFill>
              </a:rPr>
              <a:t>virginica</a:t>
            </a:r>
            <a:r>
              <a:rPr lang="nl-NL" sz="2400" dirty="0">
                <a:solidFill>
                  <a:srgbClr val="FF0000"/>
                </a:solidFill>
              </a:rPr>
              <a:t>"),</a:t>
            </a:r>
            <a:r>
              <a:rPr lang="nl-NL" sz="2400" dirty="0" err="1">
                <a:solidFill>
                  <a:srgbClr val="FF0000"/>
                </a:solidFill>
              </a:rPr>
              <a:t>text.col</a:t>
            </a:r>
            <a:r>
              <a:rPr lang="nl-NL" sz="2400" dirty="0">
                <a:solidFill>
                  <a:srgbClr val="FF0000"/>
                </a:solidFill>
              </a:rPr>
              <a:t>=c("</a:t>
            </a:r>
            <a:r>
              <a:rPr lang="nl-NL" sz="2400" dirty="0" err="1">
                <a:solidFill>
                  <a:srgbClr val="FF0000"/>
                </a:solidFill>
              </a:rPr>
              <a:t>red","green","blue</a:t>
            </a:r>
            <a:r>
              <a:rPr lang="nl-NL" sz="2400" dirty="0">
                <a:solidFill>
                  <a:srgbClr val="FF0000"/>
                </a:solidFill>
              </a:rPr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31317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1322166" y="323009"/>
            <a:ext cx="9618551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2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Maak nu een </a:t>
            </a:r>
            <a:r>
              <a:rPr lang="nl-NL" sz="28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plaatje met kleur 1, 2 en 3 voor de </a:t>
            </a:r>
            <a:r>
              <a:rPr lang="nl-NL" sz="2800" dirty="0" err="1" smtClean="0">
                <a:solidFill>
                  <a:srgbClr val="0033C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Sepalbloemblaadjes</a:t>
            </a:r>
            <a:r>
              <a:rPr lang="nl-NL" sz="2800" dirty="0" smtClean="0">
                <a:solidFill>
                  <a:srgbClr val="0033C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8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 de juiste legenda rechtsboven!</a:t>
            </a:r>
            <a:endParaRPr lang="nl-NL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65" y="2176043"/>
            <a:ext cx="4470862" cy="4466604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1270478" y="1932290"/>
            <a:ext cx="449834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Dit </a:t>
            </a:r>
            <a:r>
              <a:rPr lang="nl-NL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het </a:t>
            </a:r>
            <a:r>
              <a:rPr lang="nl-NL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plaatje zonder kleur!</a:t>
            </a:r>
            <a:endParaRPr lang="nl-NL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1270478" y="1393058"/>
            <a:ext cx="8108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2400" dirty="0">
                <a:solidFill>
                  <a:srgbClr val="FF0000"/>
                </a:solidFill>
              </a:rPr>
              <a:t>plot(</a:t>
            </a:r>
            <a:r>
              <a:rPr lang="nl-NL" sz="2400" dirty="0" err="1">
                <a:solidFill>
                  <a:srgbClr val="FF0000"/>
                </a:solidFill>
              </a:rPr>
              <a:t>bloemblaadjes$sepall,bloemblaadjes$sepalw</a:t>
            </a:r>
            <a:r>
              <a:rPr lang="nl-NL" sz="2400" dirty="0">
                <a:solidFill>
                  <a:srgbClr val="FF0000"/>
                </a:solidFill>
              </a:rPr>
              <a:t>)</a:t>
            </a:r>
            <a:endParaRPr lang="nl-N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0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376988" y="301659"/>
            <a:ext cx="112054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>
                <a:solidFill>
                  <a:srgbClr val="FF0000"/>
                </a:solidFill>
              </a:rPr>
              <a:t>plot(</a:t>
            </a:r>
            <a:r>
              <a:rPr lang="nl-NL" sz="2400" dirty="0" err="1">
                <a:solidFill>
                  <a:srgbClr val="FF0000"/>
                </a:solidFill>
              </a:rPr>
              <a:t>bloemblaadjes$sepall,bloemblaadjes$sepalw</a:t>
            </a:r>
            <a:r>
              <a:rPr lang="nl-NL" sz="2400" dirty="0">
                <a:solidFill>
                  <a:srgbClr val="FF0000"/>
                </a:solidFill>
              </a:rPr>
              <a:t>)</a:t>
            </a:r>
          </a:p>
          <a:p>
            <a:r>
              <a:rPr lang="nl-NL" sz="2400" dirty="0" smtClean="0">
                <a:solidFill>
                  <a:srgbClr val="FF0000"/>
                </a:solidFill>
              </a:rPr>
              <a:t>points(</a:t>
            </a:r>
            <a:r>
              <a:rPr lang="nl-NL" sz="2400" dirty="0" err="1" smtClean="0">
                <a:solidFill>
                  <a:srgbClr val="FF0000"/>
                </a:solidFill>
              </a:rPr>
              <a:t>setosa$sepall,setosa$sepalw,col</a:t>
            </a:r>
            <a:r>
              <a:rPr lang="nl-NL" sz="2400" dirty="0" smtClean="0">
                <a:solidFill>
                  <a:srgbClr val="FF0000"/>
                </a:solidFill>
              </a:rPr>
              <a:t>=1</a:t>
            </a:r>
            <a:r>
              <a:rPr lang="nl-NL" sz="2400" dirty="0">
                <a:solidFill>
                  <a:srgbClr val="FF0000"/>
                </a:solidFill>
              </a:rPr>
              <a:t>)</a:t>
            </a:r>
          </a:p>
          <a:p>
            <a:r>
              <a:rPr lang="nl-NL" sz="2400" dirty="0" smtClean="0">
                <a:solidFill>
                  <a:srgbClr val="FF0000"/>
                </a:solidFill>
              </a:rPr>
              <a:t>points(</a:t>
            </a:r>
            <a:r>
              <a:rPr lang="nl-NL" sz="2400" dirty="0" err="1" smtClean="0">
                <a:solidFill>
                  <a:srgbClr val="FF0000"/>
                </a:solidFill>
              </a:rPr>
              <a:t>versicolor$sepall,versicolor$sepalw,col</a:t>
            </a:r>
            <a:r>
              <a:rPr lang="nl-NL" sz="2400" dirty="0" smtClean="0">
                <a:solidFill>
                  <a:srgbClr val="FF0000"/>
                </a:solidFill>
              </a:rPr>
              <a:t>=2</a:t>
            </a:r>
            <a:r>
              <a:rPr lang="nl-NL" sz="2400" dirty="0">
                <a:solidFill>
                  <a:srgbClr val="FF0000"/>
                </a:solidFill>
              </a:rPr>
              <a:t>)</a:t>
            </a:r>
          </a:p>
          <a:p>
            <a:r>
              <a:rPr lang="nl-NL" sz="2400" dirty="0" smtClean="0">
                <a:solidFill>
                  <a:srgbClr val="FF0000"/>
                </a:solidFill>
              </a:rPr>
              <a:t>points(</a:t>
            </a:r>
            <a:r>
              <a:rPr lang="nl-NL" sz="2400" dirty="0" err="1" smtClean="0">
                <a:solidFill>
                  <a:srgbClr val="FF0000"/>
                </a:solidFill>
              </a:rPr>
              <a:t>virginica$sepall,virginica$sepalw,col</a:t>
            </a:r>
            <a:r>
              <a:rPr lang="nl-NL" sz="2400" dirty="0" smtClean="0">
                <a:solidFill>
                  <a:srgbClr val="FF0000"/>
                </a:solidFill>
              </a:rPr>
              <a:t>=3)</a:t>
            </a:r>
          </a:p>
          <a:p>
            <a:r>
              <a:rPr lang="nl-NL" sz="2400" dirty="0" smtClean="0">
                <a:solidFill>
                  <a:srgbClr val="FF0000"/>
                </a:solidFill>
              </a:rPr>
              <a:t>legend("</a:t>
            </a:r>
            <a:r>
              <a:rPr lang="nl-NL" sz="2400" dirty="0" err="1" smtClean="0">
                <a:solidFill>
                  <a:srgbClr val="FF0000"/>
                </a:solidFill>
              </a:rPr>
              <a:t>topright",legend</a:t>
            </a:r>
            <a:r>
              <a:rPr lang="nl-NL" sz="2400" dirty="0" smtClean="0">
                <a:solidFill>
                  <a:srgbClr val="FF0000"/>
                </a:solidFill>
              </a:rPr>
              <a:t>= c("</a:t>
            </a:r>
            <a:r>
              <a:rPr lang="nl-NL" sz="2400" dirty="0" err="1" smtClean="0">
                <a:solidFill>
                  <a:srgbClr val="FF0000"/>
                </a:solidFill>
              </a:rPr>
              <a:t>setosa</a:t>
            </a:r>
            <a:r>
              <a:rPr lang="nl-NL" sz="2400" dirty="0" smtClean="0">
                <a:solidFill>
                  <a:srgbClr val="FF0000"/>
                </a:solidFill>
              </a:rPr>
              <a:t>","versicolor","</a:t>
            </a:r>
            <a:r>
              <a:rPr lang="nl-NL" sz="2400" dirty="0" err="1" smtClean="0">
                <a:solidFill>
                  <a:srgbClr val="FF0000"/>
                </a:solidFill>
              </a:rPr>
              <a:t>virginica</a:t>
            </a:r>
            <a:r>
              <a:rPr lang="nl-NL" sz="2400" dirty="0" smtClean="0">
                <a:solidFill>
                  <a:srgbClr val="FF0000"/>
                </a:solidFill>
              </a:rPr>
              <a:t>"),</a:t>
            </a:r>
            <a:r>
              <a:rPr lang="nl-NL" sz="2400" dirty="0" err="1" smtClean="0">
                <a:solidFill>
                  <a:srgbClr val="FF0000"/>
                </a:solidFill>
              </a:rPr>
              <a:t>text.col</a:t>
            </a:r>
            <a:r>
              <a:rPr lang="nl-NL" sz="2400" dirty="0" smtClean="0">
                <a:solidFill>
                  <a:srgbClr val="FF0000"/>
                </a:solidFill>
              </a:rPr>
              <a:t>=c("</a:t>
            </a:r>
            <a:r>
              <a:rPr lang="nl-NL" sz="2400" dirty="0" err="1" smtClean="0">
                <a:solidFill>
                  <a:srgbClr val="FF0000"/>
                </a:solidFill>
              </a:rPr>
              <a:t>black","red","green</a:t>
            </a:r>
            <a:r>
              <a:rPr lang="nl-NL" sz="2400" dirty="0" smtClean="0">
                <a:solidFill>
                  <a:srgbClr val="FF0000"/>
                </a:solidFill>
              </a:rPr>
              <a:t>"))</a:t>
            </a:r>
          </a:p>
          <a:p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17" y="2767263"/>
            <a:ext cx="3814129" cy="3810627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4973322" y="3243920"/>
            <a:ext cx="6381875" cy="45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Maak nu een complete grafiek van dit plaatje!</a:t>
            </a:r>
            <a:endParaRPr lang="nl-NL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3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657726" y="1138990"/>
            <a:ext cx="10900611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plot(</a:t>
            </a:r>
            <a:r>
              <a:rPr lang="nl-NL" sz="2800" dirty="0" err="1">
                <a:solidFill>
                  <a:srgbClr val="FF0000"/>
                </a:solidFill>
              </a:rPr>
              <a:t>bloemblaadjes$sepall,bloemblaadjes$sepalw,main</a:t>
            </a:r>
            <a:r>
              <a:rPr lang="nl-NL" sz="2800" dirty="0">
                <a:solidFill>
                  <a:srgbClr val="FF0000"/>
                </a:solidFill>
              </a:rPr>
              <a:t>="Lengte en breedte van de </a:t>
            </a:r>
            <a:r>
              <a:rPr lang="nl-NL" sz="2800" dirty="0" err="1">
                <a:solidFill>
                  <a:srgbClr val="FF0000"/>
                </a:solidFill>
              </a:rPr>
              <a:t>sepalkroonblaadjes</a:t>
            </a:r>
            <a:r>
              <a:rPr lang="nl-NL" sz="2800" dirty="0">
                <a:solidFill>
                  <a:srgbClr val="FF0000"/>
                </a:solidFill>
              </a:rPr>
              <a:t> van drie soorten </a:t>
            </a:r>
            <a:r>
              <a:rPr lang="nl-NL" sz="2800" dirty="0" err="1">
                <a:solidFill>
                  <a:srgbClr val="FF0000"/>
                </a:solidFill>
              </a:rPr>
              <a:t>irissen",sub</a:t>
            </a:r>
            <a:r>
              <a:rPr lang="nl-NL" sz="2800" dirty="0">
                <a:solidFill>
                  <a:srgbClr val="FF0000"/>
                </a:solidFill>
              </a:rPr>
              <a:t>="bron: irisdataset van Fisher",</a:t>
            </a:r>
            <a:r>
              <a:rPr lang="nl-NL" sz="2800" dirty="0" err="1">
                <a:solidFill>
                  <a:srgbClr val="FF0000"/>
                </a:solidFill>
              </a:rPr>
              <a:t>xlab</a:t>
            </a:r>
            <a:r>
              <a:rPr lang="nl-NL" sz="2800" dirty="0">
                <a:solidFill>
                  <a:srgbClr val="FF0000"/>
                </a:solidFill>
              </a:rPr>
              <a:t>="lengte in cm",</a:t>
            </a:r>
            <a:r>
              <a:rPr lang="nl-NL" sz="2800" dirty="0" err="1">
                <a:solidFill>
                  <a:srgbClr val="FF0000"/>
                </a:solidFill>
              </a:rPr>
              <a:t>ylab</a:t>
            </a:r>
            <a:r>
              <a:rPr lang="nl-NL" sz="2800" dirty="0">
                <a:solidFill>
                  <a:srgbClr val="FF0000"/>
                </a:solidFill>
              </a:rPr>
              <a:t>= "breedte in cm") </a:t>
            </a:r>
          </a:p>
          <a:p>
            <a:r>
              <a:rPr lang="nl-NL" sz="2800" dirty="0">
                <a:solidFill>
                  <a:srgbClr val="FF0000"/>
                </a:solidFill>
              </a:rPr>
              <a:t>points(</a:t>
            </a:r>
            <a:r>
              <a:rPr lang="nl-NL" sz="2800" dirty="0" err="1">
                <a:solidFill>
                  <a:srgbClr val="FF0000"/>
                </a:solidFill>
              </a:rPr>
              <a:t>setosa$sepall,setosa$sepalw,col</a:t>
            </a:r>
            <a:r>
              <a:rPr lang="nl-NL" sz="2800" dirty="0">
                <a:solidFill>
                  <a:srgbClr val="FF0000"/>
                </a:solidFill>
              </a:rPr>
              <a:t>=1)</a:t>
            </a:r>
          </a:p>
          <a:p>
            <a:r>
              <a:rPr lang="nl-NL" sz="2800" dirty="0">
                <a:solidFill>
                  <a:srgbClr val="FF0000"/>
                </a:solidFill>
              </a:rPr>
              <a:t>points(</a:t>
            </a:r>
            <a:r>
              <a:rPr lang="nl-NL" sz="2800" dirty="0" err="1">
                <a:solidFill>
                  <a:srgbClr val="FF0000"/>
                </a:solidFill>
              </a:rPr>
              <a:t>versicolor$sepall,versicolor$sepalw,col</a:t>
            </a:r>
            <a:r>
              <a:rPr lang="nl-NL" sz="2800" dirty="0">
                <a:solidFill>
                  <a:srgbClr val="FF0000"/>
                </a:solidFill>
              </a:rPr>
              <a:t>=2)</a:t>
            </a:r>
          </a:p>
          <a:p>
            <a:r>
              <a:rPr lang="nl-NL" sz="2800" dirty="0">
                <a:solidFill>
                  <a:srgbClr val="FF0000"/>
                </a:solidFill>
              </a:rPr>
              <a:t>points(</a:t>
            </a:r>
            <a:r>
              <a:rPr lang="nl-NL" sz="2800" dirty="0" err="1">
                <a:solidFill>
                  <a:srgbClr val="FF0000"/>
                </a:solidFill>
              </a:rPr>
              <a:t>virginica$sepall,virginica$sepalw,col</a:t>
            </a:r>
            <a:r>
              <a:rPr lang="nl-NL" sz="2800" dirty="0">
                <a:solidFill>
                  <a:srgbClr val="FF0000"/>
                </a:solidFill>
              </a:rPr>
              <a:t>=3)</a:t>
            </a:r>
          </a:p>
          <a:p>
            <a:r>
              <a:rPr lang="nl-NL" sz="2800" dirty="0">
                <a:solidFill>
                  <a:srgbClr val="FF0000"/>
                </a:solidFill>
              </a:rPr>
              <a:t>legend("</a:t>
            </a:r>
            <a:r>
              <a:rPr lang="nl-NL" sz="2800" dirty="0" err="1">
                <a:solidFill>
                  <a:srgbClr val="FF0000"/>
                </a:solidFill>
              </a:rPr>
              <a:t>topright",legend</a:t>
            </a:r>
            <a:r>
              <a:rPr lang="nl-NL" sz="2800" dirty="0">
                <a:solidFill>
                  <a:srgbClr val="FF0000"/>
                </a:solidFill>
              </a:rPr>
              <a:t>= c("</a:t>
            </a:r>
            <a:r>
              <a:rPr lang="nl-NL" sz="2800" dirty="0" err="1">
                <a:solidFill>
                  <a:srgbClr val="FF0000"/>
                </a:solidFill>
              </a:rPr>
              <a:t>setosa</a:t>
            </a:r>
            <a:r>
              <a:rPr lang="nl-NL" sz="2800" dirty="0">
                <a:solidFill>
                  <a:srgbClr val="FF0000"/>
                </a:solidFill>
              </a:rPr>
              <a:t>","versicolor","</a:t>
            </a:r>
            <a:r>
              <a:rPr lang="nl-NL" sz="2800" dirty="0" err="1">
                <a:solidFill>
                  <a:srgbClr val="FF0000"/>
                </a:solidFill>
              </a:rPr>
              <a:t>virginica</a:t>
            </a:r>
            <a:r>
              <a:rPr lang="nl-NL" sz="2800" dirty="0">
                <a:solidFill>
                  <a:srgbClr val="FF0000"/>
                </a:solidFill>
              </a:rPr>
              <a:t>"),</a:t>
            </a:r>
            <a:r>
              <a:rPr lang="nl-NL" sz="2800" dirty="0" err="1">
                <a:solidFill>
                  <a:srgbClr val="FF0000"/>
                </a:solidFill>
              </a:rPr>
              <a:t>text.col</a:t>
            </a:r>
            <a:r>
              <a:rPr lang="nl-NL" sz="2800" dirty="0">
                <a:solidFill>
                  <a:srgbClr val="FF0000"/>
                </a:solidFill>
              </a:rPr>
              <a:t>=c("</a:t>
            </a:r>
            <a:r>
              <a:rPr lang="nl-NL" sz="2800" dirty="0" err="1">
                <a:solidFill>
                  <a:srgbClr val="FF0000"/>
                </a:solidFill>
              </a:rPr>
              <a:t>black","red","green</a:t>
            </a:r>
            <a:r>
              <a:rPr lang="nl-NL" sz="2800" dirty="0">
                <a:solidFill>
                  <a:srgbClr val="FF0000"/>
                </a:solidFill>
              </a:rPr>
              <a:t>"))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9966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1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39" y="962526"/>
            <a:ext cx="5364412" cy="535930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60" y="891053"/>
            <a:ext cx="5507305" cy="550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0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0684" y="368968"/>
            <a:ext cx="11562347" cy="3359067"/>
          </a:xfrm>
        </p:spPr>
        <p:txBody>
          <a:bodyPr>
            <a:normAutofit/>
          </a:bodyPr>
          <a:lstStyle/>
          <a:p>
            <a:r>
              <a:rPr lang="nl-NL" sz="3600" dirty="0">
                <a:latin typeface="arial" panose="020B0604020202020204" pitchFamily="34" charset="0"/>
              </a:rPr>
              <a:t/>
            </a:r>
            <a:br>
              <a:rPr lang="nl-NL" sz="3600" dirty="0">
                <a:latin typeface="arial" panose="020B0604020202020204" pitchFamily="34" charset="0"/>
              </a:rPr>
            </a:br>
            <a:endParaRPr lang="nl-NL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0421" y="617621"/>
            <a:ext cx="11847095" cy="6104021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From</a:t>
            </a:r>
            <a:r>
              <a:rPr lang="nl-NL" dirty="0"/>
              <a:t>: </a:t>
            </a:r>
            <a:r>
              <a:rPr lang="nl-NL" dirty="0">
                <a:hlinkClick r:id="rId2"/>
              </a:rPr>
              <a:t>http://</a:t>
            </a:r>
            <a:r>
              <a:rPr lang="nl-NL" dirty="0" smtClean="0">
                <a:hlinkClick r:id="rId2"/>
              </a:rPr>
              <a:t>mirlab.org/jang/books/dcpr/dataSetIris.asp?title=2-2+Iris+Dataset</a:t>
            </a:r>
            <a:endParaRPr lang="nl-NL" dirty="0" smtClean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8363" y="1279724"/>
            <a:ext cx="5464668" cy="5393928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160421" y="194536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Iris dataset is by far the earliest and the most commonly used dataset in the literature of pattern recognition. The dataset contains 150 instances of </a:t>
            </a:r>
            <a:r>
              <a:rPr lang="en-US" dirty="0">
                <a:solidFill>
                  <a:srgbClr val="0080FF"/>
                </a:solidFill>
                <a:latin typeface="helvetica" panose="020B0604020202020204" pitchFamily="34" charset="0"/>
                <a:hlinkClick r:id="rId4"/>
              </a:rPr>
              <a:t>iris flowers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 collected in Hawaii. These instances are divided into 3 classes of Iris 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Setosa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, Iris 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Versicolour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 and Iris 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Virginica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, based on 4 measures of sepal's width and length, and petal's width and length. These measures are taken for each iris </a:t>
            </a: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flower.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32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6485" y="325019"/>
            <a:ext cx="9436768" cy="1325563"/>
          </a:xfrm>
        </p:spPr>
        <p:txBody>
          <a:bodyPr/>
          <a:lstStyle/>
          <a:p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Iris </a:t>
            </a:r>
            <a:r>
              <a:rPr lang="nl-NL" sz="4000" dirty="0" err="1">
                <a:solidFill>
                  <a:srgbClr val="000000"/>
                </a:solidFill>
                <a:latin typeface="Arial" panose="020B0604020202020204" pitchFamily="34" charset="0"/>
              </a:rPr>
              <a:t>setosa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  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1369" y="445167"/>
            <a:ext cx="6212306" cy="621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iris </a:t>
            </a:r>
            <a:r>
              <a:rPr lang="nl-NL" sz="4000" dirty="0" err="1">
                <a:latin typeface="Arial" panose="020B0604020202020204" pitchFamily="34" charset="0"/>
                <a:cs typeface="Arial" panose="020B0604020202020204" pitchFamily="34" charset="0"/>
              </a:rPr>
              <a:t>virginica</a:t>
            </a:r>
            <a:endParaRPr lang="nl-N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5" name="Picture 4" descr="http://mirlab.org/jang/books/dcpr/image/Iris-versicolor-21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41" y="603104"/>
            <a:ext cx="6136105" cy="607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9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1263" y="746836"/>
            <a:ext cx="10515600" cy="773864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Iris versicolor</a:t>
            </a:r>
            <a:b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nl-NL" dirty="0"/>
          </a:p>
        </p:txBody>
      </p:sp>
      <p:pic>
        <p:nvPicPr>
          <p:cNvPr id="5" name="Picture 6" descr="http://mirlab.org/jang/books/dcpr/image/Iris-virginica-3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074" y="496095"/>
            <a:ext cx="5929521" cy="592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85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753979" y="1188003"/>
            <a:ext cx="8052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 smtClean="0">
                <a:solidFill>
                  <a:srgbClr val="FF0000"/>
                </a:solidFill>
              </a:rPr>
              <a:t>bloemblaadjes</a:t>
            </a:r>
            <a:r>
              <a:rPr lang="nl-NL" sz="2800" dirty="0">
                <a:solidFill>
                  <a:srgbClr val="FF0000"/>
                </a:solidFill>
              </a:rPr>
              <a:t>&lt;-read.csv</a:t>
            </a:r>
            <a:r>
              <a:rPr lang="nl-NL" sz="2800" dirty="0" smtClean="0">
                <a:solidFill>
                  <a:srgbClr val="FF0000"/>
                </a:solidFill>
              </a:rPr>
              <a:t>(“</a:t>
            </a:r>
            <a:r>
              <a:rPr lang="nl-NL" sz="2800" dirty="0" smtClean="0">
                <a:solidFill>
                  <a:prstClr val="black"/>
                </a:solidFill>
              </a:rPr>
              <a:t>E</a:t>
            </a:r>
            <a:r>
              <a:rPr lang="nl-NL" sz="2800" dirty="0" smtClean="0">
                <a:solidFill>
                  <a:srgbClr val="FF0000"/>
                </a:solidFill>
              </a:rPr>
              <a:t>:\\</a:t>
            </a:r>
            <a:r>
              <a:rPr lang="nl-NL" sz="2800" dirty="0">
                <a:solidFill>
                  <a:srgbClr val="FF0000"/>
                </a:solidFill>
              </a:rPr>
              <a:t>irisansi.txt",header=T)</a:t>
            </a:r>
          </a:p>
        </p:txBody>
      </p:sp>
      <p:sp>
        <p:nvSpPr>
          <p:cNvPr id="4" name="Rechthoek 3"/>
          <p:cNvSpPr/>
          <p:nvPr/>
        </p:nvSpPr>
        <p:spPr>
          <a:xfrm>
            <a:off x="753979" y="1711223"/>
            <a:ext cx="615845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 err="1" smtClean="0">
                <a:solidFill>
                  <a:srgbClr val="FF0000"/>
                </a:solidFill>
              </a:rPr>
              <a:t>tail</a:t>
            </a:r>
            <a:r>
              <a:rPr lang="nl-NL" sz="2800" dirty="0" smtClean="0">
                <a:solidFill>
                  <a:srgbClr val="FF0000"/>
                </a:solidFill>
              </a:rPr>
              <a:t>(bloemblaadjes</a:t>
            </a:r>
            <a:r>
              <a:rPr lang="nl-NL" sz="2800" dirty="0">
                <a:solidFill>
                  <a:srgbClr val="FF0000"/>
                </a:solidFill>
              </a:rPr>
              <a:t>)</a:t>
            </a:r>
          </a:p>
          <a:p>
            <a:r>
              <a:rPr lang="nl-NL" sz="2400" dirty="0">
                <a:solidFill>
                  <a:prstClr val="black"/>
                </a:solidFill>
              </a:rPr>
              <a:t>    </a:t>
            </a:r>
            <a:r>
              <a:rPr lang="nl-NL" sz="2400" dirty="0" err="1">
                <a:solidFill>
                  <a:prstClr val="black"/>
                </a:solidFill>
              </a:rPr>
              <a:t>sepall</a:t>
            </a:r>
            <a:r>
              <a:rPr lang="nl-NL" sz="2400" dirty="0">
                <a:solidFill>
                  <a:prstClr val="black"/>
                </a:solidFill>
              </a:rPr>
              <a:t> </a:t>
            </a:r>
            <a:r>
              <a:rPr lang="nl-NL" sz="2400" dirty="0" err="1">
                <a:solidFill>
                  <a:prstClr val="black"/>
                </a:solidFill>
              </a:rPr>
              <a:t>sepalw</a:t>
            </a:r>
            <a:r>
              <a:rPr lang="nl-NL" sz="2400" dirty="0">
                <a:solidFill>
                  <a:prstClr val="black"/>
                </a:solidFill>
              </a:rPr>
              <a:t> </a:t>
            </a:r>
            <a:r>
              <a:rPr lang="nl-NL" sz="2400" dirty="0" err="1">
                <a:solidFill>
                  <a:prstClr val="black"/>
                </a:solidFill>
              </a:rPr>
              <a:t>petall</a:t>
            </a:r>
            <a:r>
              <a:rPr lang="nl-NL" sz="2400" dirty="0">
                <a:solidFill>
                  <a:prstClr val="black"/>
                </a:solidFill>
              </a:rPr>
              <a:t> </a:t>
            </a:r>
            <a:r>
              <a:rPr lang="nl-NL" sz="2400" dirty="0" err="1">
                <a:solidFill>
                  <a:prstClr val="black"/>
                </a:solidFill>
              </a:rPr>
              <a:t>petalw</a:t>
            </a:r>
            <a:r>
              <a:rPr lang="nl-NL" sz="2400" dirty="0">
                <a:solidFill>
                  <a:prstClr val="black"/>
                </a:solidFill>
              </a:rPr>
              <a:t>        species</a:t>
            </a:r>
          </a:p>
          <a:p>
            <a:r>
              <a:rPr lang="nl-NL" sz="2400" dirty="0">
                <a:solidFill>
                  <a:prstClr val="black"/>
                </a:solidFill>
              </a:rPr>
              <a:t>145    6.7    3.3    5.7    2.5 Iris-</a:t>
            </a:r>
            <a:r>
              <a:rPr lang="nl-NL" sz="2400" dirty="0" err="1">
                <a:solidFill>
                  <a:prstClr val="black"/>
                </a:solidFill>
              </a:rPr>
              <a:t>virginica</a:t>
            </a:r>
            <a:endParaRPr lang="nl-NL" sz="2400" dirty="0">
              <a:solidFill>
                <a:prstClr val="black"/>
              </a:solidFill>
            </a:endParaRPr>
          </a:p>
          <a:p>
            <a:r>
              <a:rPr lang="nl-NL" sz="2400" dirty="0">
                <a:solidFill>
                  <a:prstClr val="black"/>
                </a:solidFill>
              </a:rPr>
              <a:t>146    6.7    3.0    5.2    2.3 Iris-</a:t>
            </a:r>
            <a:r>
              <a:rPr lang="nl-NL" sz="2400" dirty="0" err="1">
                <a:solidFill>
                  <a:prstClr val="black"/>
                </a:solidFill>
              </a:rPr>
              <a:t>virginica</a:t>
            </a:r>
            <a:endParaRPr lang="nl-NL" sz="2400" dirty="0">
              <a:solidFill>
                <a:prstClr val="black"/>
              </a:solidFill>
            </a:endParaRPr>
          </a:p>
          <a:p>
            <a:r>
              <a:rPr lang="nl-NL" sz="2400" dirty="0">
                <a:solidFill>
                  <a:prstClr val="black"/>
                </a:solidFill>
              </a:rPr>
              <a:t>147    6.3    2.5    5.0    1.9 Iris-</a:t>
            </a:r>
            <a:r>
              <a:rPr lang="nl-NL" sz="2400" dirty="0" err="1">
                <a:solidFill>
                  <a:prstClr val="black"/>
                </a:solidFill>
              </a:rPr>
              <a:t>virginica</a:t>
            </a:r>
            <a:endParaRPr lang="nl-NL" sz="2400" dirty="0">
              <a:solidFill>
                <a:prstClr val="black"/>
              </a:solidFill>
            </a:endParaRPr>
          </a:p>
          <a:p>
            <a:r>
              <a:rPr lang="nl-NL" sz="2400" dirty="0">
                <a:solidFill>
                  <a:prstClr val="black"/>
                </a:solidFill>
              </a:rPr>
              <a:t>148    6.5    3.0    5.2    2.0 Iris-</a:t>
            </a:r>
            <a:r>
              <a:rPr lang="nl-NL" sz="2400" dirty="0" err="1">
                <a:solidFill>
                  <a:prstClr val="black"/>
                </a:solidFill>
              </a:rPr>
              <a:t>virginica</a:t>
            </a:r>
            <a:endParaRPr lang="nl-NL" sz="2400" dirty="0">
              <a:solidFill>
                <a:prstClr val="black"/>
              </a:solidFill>
            </a:endParaRPr>
          </a:p>
          <a:p>
            <a:r>
              <a:rPr lang="nl-NL" sz="2400" dirty="0">
                <a:solidFill>
                  <a:prstClr val="black"/>
                </a:solidFill>
              </a:rPr>
              <a:t>149    6.2    3.4    5.4    2.3 Iris-</a:t>
            </a:r>
            <a:r>
              <a:rPr lang="nl-NL" sz="2400" dirty="0" err="1">
                <a:solidFill>
                  <a:prstClr val="black"/>
                </a:solidFill>
              </a:rPr>
              <a:t>virginica</a:t>
            </a:r>
            <a:endParaRPr lang="nl-NL" sz="2400" dirty="0">
              <a:solidFill>
                <a:prstClr val="black"/>
              </a:solidFill>
            </a:endParaRPr>
          </a:p>
          <a:p>
            <a:r>
              <a:rPr lang="nl-NL" sz="2400" dirty="0">
                <a:solidFill>
                  <a:prstClr val="black"/>
                </a:solidFill>
              </a:rPr>
              <a:t>150    5.9    3.0    5.1    1.8 </a:t>
            </a:r>
            <a:r>
              <a:rPr lang="nl-NL" sz="2400" dirty="0" smtClean="0">
                <a:solidFill>
                  <a:prstClr val="black"/>
                </a:solidFill>
              </a:rPr>
              <a:t>Iris-</a:t>
            </a:r>
            <a:r>
              <a:rPr lang="nl-NL" sz="2400" dirty="0" err="1" smtClean="0">
                <a:solidFill>
                  <a:prstClr val="black"/>
                </a:solidFill>
              </a:rPr>
              <a:t>virginica</a:t>
            </a:r>
            <a:endParaRPr lang="nl-NL" sz="2400" dirty="0" smtClean="0">
              <a:solidFill>
                <a:prstClr val="black"/>
              </a:solidFill>
            </a:endParaRPr>
          </a:p>
          <a:p>
            <a:r>
              <a:rPr lang="nl-NL" sz="2400" dirty="0" smtClean="0">
                <a:solidFill>
                  <a:srgbClr val="0033CC"/>
                </a:solidFill>
              </a:rPr>
              <a:t>    </a:t>
            </a:r>
          </a:p>
          <a:p>
            <a:r>
              <a:rPr lang="nl-NL" sz="2400" dirty="0" err="1" smtClean="0">
                <a:solidFill>
                  <a:srgbClr val="FF0000"/>
                </a:solidFill>
              </a:rPr>
              <a:t>setosa</a:t>
            </a:r>
            <a:r>
              <a:rPr lang="nl-NL" sz="2400" dirty="0" smtClean="0">
                <a:solidFill>
                  <a:srgbClr val="FF0000"/>
                </a:solidFill>
              </a:rPr>
              <a:t>&lt;-bloemblaadjes[1:50, ]</a:t>
            </a:r>
          </a:p>
          <a:p>
            <a:r>
              <a:rPr lang="nl-NL" sz="2400" dirty="0" smtClean="0">
                <a:solidFill>
                  <a:srgbClr val="FF0000"/>
                </a:solidFill>
              </a:rPr>
              <a:t> versicolor</a:t>
            </a:r>
            <a:r>
              <a:rPr lang="nl-NL" sz="2400" dirty="0">
                <a:solidFill>
                  <a:srgbClr val="FF0000"/>
                </a:solidFill>
              </a:rPr>
              <a:t>&lt;-bloemblaadjes[51:100, ]</a:t>
            </a:r>
          </a:p>
          <a:p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 smtClean="0">
                <a:solidFill>
                  <a:srgbClr val="FF0000"/>
                </a:solidFill>
              </a:rPr>
              <a:t>virginica</a:t>
            </a:r>
            <a:r>
              <a:rPr lang="nl-NL" sz="2400" dirty="0">
                <a:solidFill>
                  <a:srgbClr val="FF0000"/>
                </a:solidFill>
              </a:rPr>
              <a:t>&lt;-bloemblaadjes[101:150, ]</a:t>
            </a:r>
          </a:p>
          <a:p>
            <a:r>
              <a:rPr lang="nl-NL" sz="2400" dirty="0" smtClean="0">
                <a:solidFill>
                  <a:prstClr val="black"/>
                </a:solidFill>
              </a:rPr>
              <a:t>  </a:t>
            </a:r>
            <a:endParaRPr lang="nl-NL" sz="2400" dirty="0">
              <a:solidFill>
                <a:prstClr val="black"/>
              </a:solidFill>
            </a:endParaRPr>
          </a:p>
          <a:p>
            <a:endParaRPr lang="nl-NL" sz="2400" dirty="0">
              <a:solidFill>
                <a:prstClr val="black"/>
              </a:solidFill>
            </a:endParaRPr>
          </a:p>
          <a:p>
            <a:endParaRPr lang="nl-NL" sz="2400" dirty="0">
              <a:solidFill>
                <a:prstClr val="black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753979" y="464728"/>
            <a:ext cx="7649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>
                <a:solidFill>
                  <a:srgbClr val="0033CC"/>
                </a:solidFill>
              </a:rPr>
              <a:t># in het vervolg typ ik geen prompt meer voor een script </a:t>
            </a:r>
          </a:p>
        </p:txBody>
      </p:sp>
    </p:spTree>
    <p:extLst>
      <p:ext uri="{BB962C8B-B14F-4D97-AF65-F5344CB8AC3E}">
        <p14:creationId xmlns:p14="http://schemas.microsoft.com/office/powerpoint/2010/main" val="132563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253" y="329614"/>
            <a:ext cx="6400800" cy="6391275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315341" y="252482"/>
            <a:ext cx="7512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 smtClean="0">
                <a:solidFill>
                  <a:srgbClr val="FF0000"/>
                </a:solidFill>
              </a:rPr>
              <a:t>plot(</a:t>
            </a:r>
            <a:r>
              <a:rPr lang="nl-NL" sz="2800" dirty="0" err="1" smtClean="0">
                <a:solidFill>
                  <a:srgbClr val="FF0000"/>
                </a:solidFill>
              </a:rPr>
              <a:t>bloemblaadjes$petall,bloemblaadjes$petalw</a:t>
            </a:r>
            <a:r>
              <a:rPr lang="nl-NL" sz="28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73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05" y="201278"/>
            <a:ext cx="6400800" cy="6391275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481310" y="201278"/>
            <a:ext cx="6877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points(</a:t>
            </a:r>
            <a:r>
              <a:rPr lang="nl-NL" sz="2800" dirty="0" err="1">
                <a:solidFill>
                  <a:srgbClr val="FF0000"/>
                </a:solidFill>
              </a:rPr>
              <a:t>setosa$petall,setosa$petalw,col</a:t>
            </a:r>
            <a:r>
              <a:rPr lang="nl-NL" sz="2800" dirty="0">
                <a:solidFill>
                  <a:srgbClr val="FF0000"/>
                </a:solidFill>
              </a:rPr>
              <a:t>="red")</a:t>
            </a:r>
          </a:p>
        </p:txBody>
      </p:sp>
    </p:spTree>
    <p:extLst>
      <p:ext uri="{BB962C8B-B14F-4D97-AF65-F5344CB8AC3E}">
        <p14:creationId xmlns:p14="http://schemas.microsoft.com/office/powerpoint/2010/main" val="174613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462225" y="332692"/>
            <a:ext cx="81776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points(</a:t>
            </a:r>
            <a:r>
              <a:rPr lang="nl-NL" sz="2800" dirty="0" err="1">
                <a:solidFill>
                  <a:srgbClr val="FF0000"/>
                </a:solidFill>
              </a:rPr>
              <a:t>versicolor$petall,versicolor$petalw,col</a:t>
            </a:r>
            <a:r>
              <a:rPr lang="nl-NL" sz="2800" dirty="0">
                <a:solidFill>
                  <a:srgbClr val="FF0000"/>
                </a:solidFill>
              </a:rPr>
              <a:t>="green")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489" y="861592"/>
            <a:ext cx="5954048" cy="59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190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B8DAAF75E59E4D8388A120746EB261" ma:contentTypeVersion="0" ma:contentTypeDescription="Een nieuw document maken." ma:contentTypeScope="" ma:versionID="d0bd53b97bdb4135140e3ad3c124a179">
  <xsd:schema xmlns:xsd="http://www.w3.org/2001/XMLSchema" xmlns:p="http://schemas.microsoft.com/office/2006/metadata/properties" targetNamespace="http://schemas.microsoft.com/office/2006/metadata/properties" ma:root="true" ma:fieldsID="b118b0825d757084c8d1e1ffd33f200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DEB2029C-12DA-4629-8521-108C8EE53C5C}"/>
</file>

<file path=customXml/itemProps2.xml><?xml version="1.0" encoding="utf-8"?>
<ds:datastoreItem xmlns:ds="http://schemas.openxmlformats.org/officeDocument/2006/customXml" ds:itemID="{4057F5D0-178F-4836-956F-C92B34E21642}"/>
</file>

<file path=customXml/itemProps3.xml><?xml version="1.0" encoding="utf-8"?>
<ds:datastoreItem xmlns:ds="http://schemas.openxmlformats.org/officeDocument/2006/customXml" ds:itemID="{21DD637B-120A-4237-9638-0EAE10CB5E07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</Words>
  <Application>Microsoft Office PowerPoint</Application>
  <PresentationFormat>Breedbeeld</PresentationFormat>
  <Paragraphs>51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15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helvetica</vt:lpstr>
      <vt:lpstr>Times New Roman</vt:lpstr>
      <vt:lpstr>Kantoorthema</vt:lpstr>
      <vt:lpstr>Office Theme</vt:lpstr>
      <vt:lpstr>Irisdataset</vt:lpstr>
      <vt:lpstr> </vt:lpstr>
      <vt:lpstr>Iris setosa </vt:lpstr>
      <vt:lpstr>iris virginica</vt:lpstr>
      <vt:lpstr>Iris versicolor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Irisdataset</dc:title>
  <dc:creator>Wilma</dc:creator>
  <cp:lastModifiedBy>Groenewegen-Swinkels Wilma</cp:lastModifiedBy>
  <cp:revision>44</cp:revision>
  <dcterms:created xsi:type="dcterms:W3CDTF">2014-03-22T17:20:39Z</dcterms:created>
  <dcterms:modified xsi:type="dcterms:W3CDTF">2015-03-25T16:07:16Z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0x0101001EB8DAAF75E59E4D8388A120746EB261</vt:lpwstr>
  </property>
</Properties>
</file>